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74" r:id="rId4"/>
    <p:sldId id="262" r:id="rId5"/>
    <p:sldId id="259" r:id="rId6"/>
    <p:sldId id="273" r:id="rId7"/>
    <p:sldId id="264" r:id="rId8"/>
    <p:sldId id="265" r:id="rId9"/>
    <p:sldId id="266" r:id="rId10"/>
    <p:sldId id="260" r:id="rId11"/>
    <p:sldId id="270" r:id="rId12"/>
    <p:sldId id="271" r:id="rId13"/>
    <p:sldId id="275" r:id="rId14"/>
    <p:sldId id="272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0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0D1738-3FE2-45AD-A95B-5495B990F5CA}" type="datetimeFigureOut">
              <a:rPr lang="ru-RU" smtClean="0"/>
              <a:pPr/>
              <a:t>10.03.2012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30F4FE-0B4D-45A2-AE5A-EEA4ACE84D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5;&#1072;&#1074;&#1083;&#1077;&#1085;&#1082;&#1086;%20&#1057;.&#1040;\04%20-%20&#1057;.%20&#1055;&#1088;&#1086;&#1082;&#1086;&#1092;&#1100;&#1077;&#1074;.%20&#1042;&#1089;&#1090;&#1072;&#1074;&#1072;&#1081;&#1090;&#1077;,%20&#1083;&#1102;&#1076;&#1080;%20&#1088;&#1091;&#1089;&#1089;&#1082;&#1080;&#1077;.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Admin\&#1056;&#1072;&#1073;&#1086;&#1095;&#1080;&#1081;%20&#1089;&#1090;&#1086;&#1083;\&#1055;&#1072;&#1074;&#1083;&#1077;&#1085;&#1082;&#1086;%20&#1057;.&#1040;\&#1055;&#1088;&#1080;&#1103;&#1090;&#1085;&#1099;&#1081;%20&#1080;&#1085;&#1089;&#1090;&#1088;&#1091;&#1084;&#1077;&#1085;&#1090;%20-%20&#1075;&#1091;&#1089;&#1083;&#1080;_xvid_001_WMV%20V9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5;&#1072;&#1074;&#1083;&#1077;&#1085;&#1082;&#1086;%20&#1057;.&#1040;\&#1055;&#1088;&#1072;&#1074;&#1086;&#1089;&#1083;&#1072;&#1074;&#1085;&#1099;&#1081;%20&#1084;&#1091;&#1083;&#1100;&#1090;&#1092;&#1080;&#1083;&#1100;&#1084;%20&#1054;&#1089;&#1083;&#1103;&#1073;&#1103;%20&#1080;%20&#1055;&#1077;&#1088;&#1077;&#1089;&#1074;&#1077;&#1090;_WMV%20V9_WMV%20V9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900113" y="1052513"/>
            <a:ext cx="7416800" cy="1943100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</a:bodyPr>
          <a:lstStyle/>
          <a:p>
            <a:pPr algn="ctr"/>
            <a:r>
              <a:rPr lang="ru-RU" sz="3600" b="1" kern="10" dirty="0">
                <a:ln w="317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E5D44"/>
                    </a:gs>
                    <a:gs pos="100000">
                      <a:srgbClr val="DEB86C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Нравственные идеалы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708400" y="1196975"/>
            <a:ext cx="1584325" cy="577850"/>
            <a:chOff x="2336" y="572"/>
            <a:chExt cx="998" cy="364"/>
          </a:xfrm>
        </p:grpSpPr>
        <p:sp>
          <p:nvSpPr>
            <p:cNvPr id="26631" name="Oval 7"/>
            <p:cNvSpPr>
              <a:spLocks noChangeArrowheads="1"/>
            </p:cNvSpPr>
            <p:nvPr/>
          </p:nvSpPr>
          <p:spPr bwMode="auto">
            <a:xfrm>
              <a:off x="2336" y="572"/>
              <a:ext cx="862" cy="36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2426" y="618"/>
              <a:ext cx="9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542A00"/>
                  </a:solidFill>
                </a:rPr>
                <a:t>Урок 24.</a:t>
              </a:r>
            </a:p>
          </p:txBody>
        </p:sp>
      </p:grp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4500563" y="4724400"/>
            <a:ext cx="39592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 b="1" i="1" u="sng">
                <a:solidFill>
                  <a:srgbClr val="CC0066"/>
                </a:solidFill>
              </a:rPr>
              <a:t>Автор:</a:t>
            </a:r>
            <a:r>
              <a:rPr lang="ru-RU" sz="1400">
                <a:solidFill>
                  <a:srgbClr val="CC0066"/>
                </a:solidFill>
              </a:rPr>
              <a:t>   Сереброва Елена Николаевна,</a:t>
            </a:r>
          </a:p>
          <a:p>
            <a:r>
              <a:rPr lang="ru-RU" sz="1400">
                <a:solidFill>
                  <a:srgbClr val="CC0066"/>
                </a:solidFill>
              </a:rPr>
              <a:t>                учитель начальных классов</a:t>
            </a:r>
          </a:p>
          <a:p>
            <a:r>
              <a:rPr lang="ru-RU" sz="1400">
                <a:solidFill>
                  <a:srgbClr val="CC0066"/>
                </a:solidFill>
              </a:rPr>
              <a:t>                МОУ «Комсомольская СОШ №1»</a:t>
            </a:r>
          </a:p>
          <a:p>
            <a:r>
              <a:rPr lang="ru-RU" sz="1400">
                <a:solidFill>
                  <a:srgbClr val="CC0066"/>
                </a:solidFill>
              </a:rPr>
              <a:t>                Комсомольского района</a:t>
            </a:r>
          </a:p>
          <a:p>
            <a:r>
              <a:rPr lang="ru-RU" sz="1400">
                <a:solidFill>
                  <a:srgbClr val="CC0066"/>
                </a:solidFill>
              </a:rPr>
              <a:t>                Чувашской республики</a:t>
            </a:r>
          </a:p>
        </p:txBody>
      </p:sp>
      <p:sp>
        <p:nvSpPr>
          <p:cNvPr id="26641" name="WordArt 17"/>
          <p:cNvSpPr>
            <a:spLocks noChangeArrowheads="1" noChangeShapeType="1" noTextEdit="1"/>
          </p:cNvSpPr>
          <p:nvPr/>
        </p:nvSpPr>
        <p:spPr bwMode="auto">
          <a:xfrm>
            <a:off x="1258888" y="3716338"/>
            <a:ext cx="11525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A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Модуль</a:t>
            </a:r>
          </a:p>
        </p:txBody>
      </p:sp>
      <p:sp>
        <p:nvSpPr>
          <p:cNvPr id="26642" name="WordArt 18"/>
          <p:cNvSpPr>
            <a:spLocks noChangeArrowheads="1" noChangeShapeType="1" noTextEdit="1"/>
          </p:cNvSpPr>
          <p:nvPr/>
        </p:nvSpPr>
        <p:spPr bwMode="auto">
          <a:xfrm>
            <a:off x="3059113" y="3644900"/>
            <a:ext cx="47625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3300"/>
                    </a:gs>
                    <a:gs pos="50000">
                      <a:srgbClr val="FF9933"/>
                    </a:gs>
                    <a:gs pos="100000">
                      <a:srgbClr val="9933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"Основы светской этики"</a:t>
            </a: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900113" y="1223963"/>
            <a:ext cx="7416800" cy="1943100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</a:bodyPr>
          <a:lstStyle/>
          <a:p>
            <a:pPr algn="ctr"/>
            <a:r>
              <a:rPr lang="ru-RU" sz="3600" b="1" kern="10" dirty="0">
                <a:ln w="317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E5D44"/>
                    </a:gs>
                    <a:gs pos="100000">
                      <a:srgbClr val="DEB86C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Нравственные идеалы</a:t>
            </a: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708400" y="1368425"/>
            <a:ext cx="1584325" cy="577850"/>
            <a:chOff x="2336" y="572"/>
            <a:chExt cx="998" cy="364"/>
          </a:xfrm>
        </p:grpSpPr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2336" y="572"/>
              <a:ext cx="862" cy="36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2426" y="618"/>
              <a:ext cx="9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542A00"/>
                  </a:solidFill>
                </a:rPr>
                <a:t>Урок 24.</a:t>
              </a:r>
            </a:p>
          </p:txBody>
        </p:sp>
      </p:grp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5715008" y="4572008"/>
            <a:ext cx="28162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Разработчик: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Павленко Светлана Анатольевна 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Учитель начальных классов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МКОУ «</a:t>
            </a:r>
            <a:r>
              <a:rPr lang="ru-RU" sz="1400" dirty="0" err="1" smtClean="0">
                <a:latin typeface="Arial" pitchFamily="34" charset="0"/>
                <a:ea typeface="Times New Roman" pitchFamily="18" charset="0"/>
              </a:rPr>
              <a:t>Малоатлымская</a:t>
            </a: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 СОШ»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Октябрьского района</a:t>
            </a:r>
            <a:endParaRPr lang="ru-RU" sz="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ХМАО- </a:t>
            </a:r>
            <a:r>
              <a:rPr lang="ru-RU" sz="1400" dirty="0" err="1" smtClean="0">
                <a:latin typeface="Arial" pitchFamily="34" charset="0"/>
                <a:ea typeface="Times New Roman" pitchFamily="18" charset="0"/>
              </a:rPr>
              <a:t>Югра</a:t>
            </a:r>
            <a:endParaRPr lang="ru-RU" dirty="0" smtClean="0">
              <a:latin typeface="Arial" pitchFamily="34" charset="0"/>
            </a:endParaRPr>
          </a:p>
          <a:p>
            <a:endParaRPr lang="ru-RU" sz="1400" dirty="0">
              <a:solidFill>
                <a:srgbClr val="CC0066"/>
              </a:solidFill>
            </a:endParaRPr>
          </a:p>
        </p:txBody>
      </p:sp>
      <p:sp>
        <p:nvSpPr>
          <p:cNvPr id="18" name="WordArt 17"/>
          <p:cNvSpPr>
            <a:spLocks noChangeArrowheads="1" noChangeShapeType="1" noTextEdit="1"/>
          </p:cNvSpPr>
          <p:nvPr/>
        </p:nvSpPr>
        <p:spPr bwMode="auto">
          <a:xfrm>
            <a:off x="1258888" y="3887788"/>
            <a:ext cx="11525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A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Модуль</a:t>
            </a:r>
          </a:p>
        </p:txBody>
      </p:sp>
      <p:sp>
        <p:nvSpPr>
          <p:cNvPr id="19" name="WordArt 18"/>
          <p:cNvSpPr>
            <a:spLocks noChangeArrowheads="1" noChangeShapeType="1" noTextEdit="1"/>
          </p:cNvSpPr>
          <p:nvPr/>
        </p:nvSpPr>
        <p:spPr bwMode="auto">
          <a:xfrm>
            <a:off x="3059113" y="3816350"/>
            <a:ext cx="47625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3300"/>
                    </a:gs>
                    <a:gs pos="50000">
                      <a:srgbClr val="FF9933"/>
                    </a:gs>
                    <a:gs pos="100000">
                      <a:srgbClr val="9933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"Основы светской этики"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ма\Pictures\Куликовская битва\kulikovopol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062" cy="685800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214290"/>
            <a:ext cx="4500594" cy="61436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Из кантаты С.С. </a:t>
            </a:r>
            <a:r>
              <a:rPr lang="ru-RU" sz="18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Прокофьего</a:t>
            </a:r>
            <a:r>
              <a:rPr lang="ru-RU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  	«Александр Невский»</a:t>
            </a: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Вставайте , люди русские,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На славный бой, на смертный бой,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Вставайте люди вольные,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За нашу землю честную!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Живым бойцам – почёт и честь,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А мертвым слава – вечная.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За отчий дом, за русский край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Вставайте, люди русские!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Вставайте, люди русские,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На славный бой, на смертный бой,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Вставайте, люди вольные,</a:t>
            </a:r>
            <a:b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За нашу землю честную!</a:t>
            </a:r>
            <a:endParaRPr lang="ru-RU" sz="18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E:\63928076_50497_3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57166"/>
            <a:ext cx="3963860" cy="6294757"/>
          </a:xfrm>
          <a:prstGeom prst="rect">
            <a:avLst/>
          </a:prstGeom>
          <a:noFill/>
        </p:spPr>
      </p:pic>
      <p:pic>
        <p:nvPicPr>
          <p:cNvPr id="6" name="04 - С. Прокофьев. Вставайте, люди русские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928670"/>
            <a:ext cx="304800" cy="304800"/>
          </a:xfrm>
          <a:prstGeom prst="rect">
            <a:avLst/>
          </a:prstGeom>
        </p:spPr>
      </p:pic>
      <p:pic>
        <p:nvPicPr>
          <p:cNvPr id="5" name="Picture 2" descr="рам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9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786322"/>
            <a:ext cx="138730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685147"/>
            <a:ext cx="2732090" cy="201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642918"/>
            <a:ext cx="2665412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714884"/>
            <a:ext cx="2663825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642918"/>
            <a:ext cx="1581153" cy="190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2714612" y="142852"/>
            <a:ext cx="36433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/>
              <a:t>РУССКИЕ БОГАТЫРИ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071670" y="2643182"/>
            <a:ext cx="50178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/>
              <a:t>Широко ты, Русь, по лицу земли</a:t>
            </a:r>
            <a:br>
              <a:rPr lang="ru-RU" sz="2400" b="1" dirty="0" smtClean="0"/>
            </a:br>
            <a:r>
              <a:rPr lang="ru-RU" sz="2400" b="1" dirty="0" smtClean="0"/>
              <a:t>В красе царственной </a:t>
            </a:r>
            <a:r>
              <a:rPr lang="ru-RU" sz="2400" b="1" dirty="0" err="1" smtClean="0"/>
              <a:t>развернулася</a:t>
            </a:r>
            <a:r>
              <a:rPr lang="ru-RU" sz="2400" b="1" dirty="0" smtClean="0"/>
              <a:t>!</a:t>
            </a:r>
            <a:br>
              <a:rPr lang="ru-RU" sz="2400" b="1" dirty="0" smtClean="0"/>
            </a:br>
            <a:r>
              <a:rPr lang="ru-RU" sz="2400" b="1" dirty="0" smtClean="0"/>
              <a:t>У тебя ли нет богатырских сил,</a:t>
            </a:r>
            <a:br>
              <a:rPr lang="ru-RU" sz="2400" b="1" dirty="0" smtClean="0"/>
            </a:br>
            <a:r>
              <a:rPr lang="ru-RU" sz="2400" b="1" dirty="0" smtClean="0"/>
              <a:t>Старины святой, громких подвигов?</a:t>
            </a:r>
          </a:p>
          <a:p>
            <a:pPr algn="r"/>
            <a:r>
              <a:rPr lang="ru-RU" sz="2400" b="1" dirty="0" smtClean="0"/>
              <a:t>(</a:t>
            </a:r>
            <a:r>
              <a:rPr lang="ru-RU" sz="2400" b="1" i="1" dirty="0" smtClean="0"/>
              <a:t>И. Никитин. Русь</a:t>
            </a:r>
            <a:r>
              <a:rPr lang="ru-RU" sz="2400" b="1" dirty="0" smtClean="0"/>
              <a:t>)</a:t>
            </a:r>
            <a:endParaRPr lang="ru-RU" sz="2400" b="1" dirty="0">
              <a:solidFill>
                <a:srgbClr val="1C441E"/>
              </a:solidFill>
            </a:endParaRPr>
          </a:p>
        </p:txBody>
      </p:sp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714356"/>
            <a:ext cx="2589215" cy="193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рам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рам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1" descr="Схе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6286544" cy="616666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429520" y="1785926"/>
            <a:ext cx="816475" cy="40318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357290" y="500043"/>
            <a:ext cx="6553200" cy="1000132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4F3A11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Домашняя работа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331913" y="2420938"/>
            <a:ext cx="64087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altLang="zh-CN" sz="3600" b="1" dirty="0">
                <a:solidFill>
                  <a:srgbClr val="542A00"/>
                </a:solidFill>
              </a:rPr>
              <a:t>       </a:t>
            </a:r>
            <a:endParaRPr lang="ru-RU" sz="3600" b="1" dirty="0">
              <a:solidFill>
                <a:srgbClr val="542A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000240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dirty="0" smtClean="0"/>
              <a:t>Стр. 50-51  ответить на вопросы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dirty="0" smtClean="0"/>
              <a:t>Есть ли в легендах и мифах Древней Греции герой, равный по силе и своим подвигам русскому богатырю Илье Муромцу?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dirty="0" smtClean="0"/>
              <a:t>Назовите современных богатырей. Почему вы считаете, что он богатырь?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/>
              <a:t>Если мальчик в вашем окружении, которого можно назвать богатырем? Какими качествами он обладает?</a:t>
            </a:r>
            <a:endParaRPr lang="ru-RU" sz="2800" dirty="0"/>
          </a:p>
        </p:txBody>
      </p:sp>
      <p:pic>
        <p:nvPicPr>
          <p:cNvPr id="5" name="Picture 2" descr="рам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рам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71604" y="3000372"/>
            <a:ext cx="59293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Павленко Светлана Анатольевна </a:t>
            </a:r>
          </a:p>
          <a:p>
            <a:pPr algn="ctr"/>
            <a:r>
              <a:rPr lang="ru-RU" sz="2800" dirty="0" smtClean="0"/>
              <a:t>Учитель начальных классов</a:t>
            </a:r>
          </a:p>
          <a:p>
            <a:pPr algn="ctr"/>
            <a:r>
              <a:rPr lang="ru-RU" sz="2800" dirty="0" smtClean="0"/>
              <a:t>МКОУ «</a:t>
            </a:r>
            <a:r>
              <a:rPr lang="ru-RU" sz="2800" dirty="0" err="1" smtClean="0"/>
              <a:t>Малоатлымская</a:t>
            </a:r>
            <a:r>
              <a:rPr lang="ru-RU" sz="2800" dirty="0" smtClean="0"/>
              <a:t> СОШ»</a:t>
            </a:r>
          </a:p>
          <a:p>
            <a:pPr algn="ctr"/>
            <a:r>
              <a:rPr lang="ru-RU" sz="2800" dirty="0" smtClean="0"/>
              <a:t>Октябрьского района</a:t>
            </a:r>
          </a:p>
          <a:p>
            <a:pPr algn="ctr"/>
            <a:r>
              <a:rPr lang="ru-RU" sz="2800" dirty="0" smtClean="0"/>
              <a:t>ХМАО- </a:t>
            </a:r>
            <a:r>
              <a:rPr lang="ru-RU" sz="2800" dirty="0" err="1" smtClean="0"/>
              <a:t>Югра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Приятный инструмент - гусли_xvid_001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аснецов Боя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8251"/>
            <a:ext cx="8572560" cy="624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рам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28596" y="4000504"/>
            <a:ext cx="40719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542A00"/>
                </a:solidFill>
              </a:rPr>
              <a:t>Каковы правила честного поединка?</a:t>
            </a:r>
            <a:endParaRPr lang="ru-RU" sz="3200" b="1" dirty="0">
              <a:solidFill>
                <a:srgbClr val="542A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68313" y="2276475"/>
            <a:ext cx="46085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542A00"/>
                </a:solidFill>
              </a:rPr>
              <a:t>	Кого  можно назвать богатырём ?</a:t>
            </a:r>
            <a:endParaRPr lang="ru-RU" sz="3200" b="1" dirty="0">
              <a:solidFill>
                <a:srgbClr val="9A0000"/>
              </a:solidFill>
            </a:endParaRP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133600"/>
            <a:ext cx="2811463" cy="3311525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3090" name="WordArt 18"/>
          <p:cNvSpPr>
            <a:spLocks noChangeArrowheads="1" noChangeShapeType="1" noTextEdit="1"/>
          </p:cNvSpPr>
          <p:nvPr/>
        </p:nvSpPr>
        <p:spPr bwMode="auto">
          <a:xfrm>
            <a:off x="1692275" y="620713"/>
            <a:ext cx="5832475" cy="15113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A00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Сегодня на уроке</a:t>
            </a:r>
          </a:p>
        </p:txBody>
      </p:sp>
      <p:pic>
        <p:nvPicPr>
          <p:cNvPr id="6" name="Picture 2" descr="рам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714744" y="6000768"/>
            <a:ext cx="1296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1C441E"/>
                </a:solidFill>
              </a:rPr>
              <a:t>Илья Муромец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500826" y="6000768"/>
            <a:ext cx="172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1C441E"/>
                </a:solidFill>
              </a:rPr>
              <a:t>Алёша Попович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50825" y="5949950"/>
            <a:ext cx="1296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1C441E"/>
                </a:solidFill>
              </a:rPr>
              <a:t>Добрыня Никитич</a:t>
            </a: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928794" y="428604"/>
            <a:ext cx="63579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C441E"/>
                </a:solidFill>
              </a:rPr>
              <a:t>Виктор Васнецов  "Богатыри"</a:t>
            </a:r>
            <a:r>
              <a:rPr lang="ru-RU" sz="2400" dirty="0"/>
              <a:t> </a:t>
            </a:r>
          </a:p>
        </p:txBody>
      </p: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215370" cy="4929222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5" name="Рисунок 4" descr="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214686"/>
            <a:ext cx="4286248" cy="34210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tabLst>
                <a:tab pos="457200" algn="l"/>
              </a:tabLst>
              <a:defRPr/>
            </a:pPr>
            <a:r>
              <a:rPr lang="ru-RU" sz="3600" b="1" dirty="0" smtClean="0">
                <a:solidFill>
                  <a:prstClr val="black"/>
                </a:solidFill>
                <a:latin typeface="Arial Black" pitchFamily="34" charset="0"/>
              </a:rPr>
              <a:t>Правила работы в группе:</a:t>
            </a:r>
            <a:endParaRPr lang="ru-RU" sz="28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071546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AutoNum type="arabicPeriod"/>
              <a:tabLst>
                <a:tab pos="457200" algn="l"/>
              </a:tabLst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Каждый член группы заслуживает, чтобы его выслушали, </a:t>
            </a:r>
          </a:p>
          <a:p>
            <a:pPr marL="457200" lvl="0" indent="-457200">
              <a:tabLst>
                <a:tab pos="457200" algn="l"/>
              </a:tabLst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не перебивая!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862306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Следует говорить так, чтобы тебя понимали.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300456"/>
            <a:ext cx="8715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Говорить нужно по твоему вопросу, избегая лишнего!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786058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Если что-то не вполне ясно,  то спроси еще раз!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357562"/>
            <a:ext cx="4292629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Следите за временем и сигналами учителя</a:t>
            </a:r>
            <a:r>
              <a:rPr lang="ru-RU" sz="1100" dirty="0" smtClean="0">
                <a:latin typeface="Calibri"/>
                <a:ea typeface="Times New Roman"/>
                <a:cs typeface="Times New Roman"/>
              </a:rPr>
              <a:t>.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13" name="Picture 2" descr="рам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214282" y="857232"/>
            <a:ext cx="8715436" cy="46434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ru-RU" sz="3200" b="1" i="1" dirty="0" smtClean="0">
              <a:solidFill>
                <a:schemeClr val="tx2">
                  <a:lumMod val="10000"/>
                </a:schemeClr>
              </a:solidFill>
              <a:latin typeface="Monotype Corsiva" pitchFamily="66" charset="0"/>
            </a:endParaRPr>
          </a:p>
          <a:p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Monotype Corsiva" pitchFamily="66" charset="0"/>
              </a:rPr>
              <a:t> Поступай по отношению к другим так, </a:t>
            </a:r>
          </a:p>
          <a:p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Monotype Corsiva" pitchFamily="66" charset="0"/>
              </a:rPr>
              <a:t>как ты хотел бы, чтобы </a:t>
            </a:r>
          </a:p>
          <a:p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Monotype Corsiva" pitchFamily="66" charset="0"/>
              </a:rPr>
              <a:t>поступали по отношению к тебе.</a:t>
            </a:r>
            <a:endParaRPr lang="ru-RU" sz="900" b="1" i="1" dirty="0" smtClean="0">
              <a:solidFill>
                <a:schemeClr val="tx2">
                  <a:lumMod val="10000"/>
                </a:schemeClr>
              </a:solidFill>
              <a:latin typeface="Monotype Corsiva" pitchFamily="66" charset="0"/>
            </a:endParaRPr>
          </a:p>
          <a:p>
            <a:pPr algn="r">
              <a:lnSpc>
                <a:spcPct val="150000"/>
              </a:lnSpc>
            </a:pPr>
            <a:endParaRPr lang="ru-RU" sz="3200" b="1" i="1" dirty="0" smtClean="0">
              <a:solidFill>
                <a:schemeClr val="tx2">
                  <a:lumMod val="10000"/>
                </a:schemeClr>
              </a:solidFill>
              <a:latin typeface="Monotype Corsiva" pitchFamily="66" charset="0"/>
            </a:endParaRPr>
          </a:p>
          <a:p>
            <a:pPr algn="r"/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Monotype Corsiva" pitchFamily="66" charset="0"/>
              </a:rPr>
              <a:t>Не поступай по отношению к другим так, </a:t>
            </a:r>
          </a:p>
          <a:p>
            <a:pPr algn="r"/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Monotype Corsiva" pitchFamily="66" charset="0"/>
              </a:rPr>
              <a:t>как ты не хотел бы, </a:t>
            </a:r>
          </a:p>
          <a:p>
            <a:pPr algn="r"/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Monotype Corsiva" pitchFamily="66" charset="0"/>
              </a:rPr>
              <a:t>чтобы поступали по отношению к тебе.</a:t>
            </a:r>
            <a:endParaRPr lang="ru-RU" sz="3200" b="1" i="1" dirty="0">
              <a:solidFill>
                <a:schemeClr val="tx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28604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Wooden Ship Decorated" pitchFamily="2" charset="0"/>
              </a:rPr>
              <a:t>Золотое  правило нравственности</a:t>
            </a:r>
            <a:endParaRPr lang="ru-RU" sz="4000" b="1" dirty="0">
              <a:latin typeface="Wooden Ship Decorated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42844" y="3857628"/>
            <a:ext cx="42148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dirty="0" smtClean="0"/>
              <a:t>Запрещено: 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542A00"/>
                </a:solidFill>
              </a:rPr>
              <a:t>3</a:t>
            </a:r>
            <a:r>
              <a:rPr lang="ru-RU" b="1" dirty="0">
                <a:solidFill>
                  <a:srgbClr val="542A00"/>
                </a:solidFill>
              </a:rPr>
              <a:t>) Существовал запрет на </a:t>
            </a:r>
            <a:r>
              <a:rPr lang="ru-RU" b="1" dirty="0" err="1" smtClean="0">
                <a:solidFill>
                  <a:srgbClr val="542A00"/>
                </a:solidFill>
              </a:rPr>
              <a:t>использо-вание</a:t>
            </a:r>
            <a:r>
              <a:rPr lang="ru-RU" b="1" dirty="0" smtClean="0">
                <a:solidFill>
                  <a:srgbClr val="542A00"/>
                </a:solidFill>
              </a:rPr>
              <a:t> </a:t>
            </a:r>
            <a:r>
              <a:rPr lang="ru-RU" b="1" dirty="0">
                <a:solidFill>
                  <a:srgbClr val="542A00"/>
                </a:solidFill>
              </a:rPr>
              <a:t>хитростей и случайных преимуществ.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>
                <a:solidFill>
                  <a:srgbClr val="542A00"/>
                </a:solidFill>
              </a:rPr>
              <a:t>4) Нельзя наносить удар в спину</a:t>
            </a:r>
            <a:r>
              <a:rPr lang="ru-RU" b="1" dirty="0" smtClean="0">
                <a:solidFill>
                  <a:srgbClr val="542A00"/>
                </a:solidFill>
              </a:rPr>
              <a:t>.</a:t>
            </a:r>
            <a:endParaRPr lang="ru-RU" b="1" dirty="0">
              <a:solidFill>
                <a:srgbClr val="542A00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00034" y="5857892"/>
            <a:ext cx="7929618" cy="68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ts val="1700"/>
              </a:lnSpc>
              <a:spcBef>
                <a:spcPct val="50000"/>
              </a:spcBef>
            </a:pPr>
            <a:r>
              <a:rPr lang="ru-RU" b="1" dirty="0">
                <a:solidFill>
                  <a:srgbClr val="9A0000"/>
                </a:solidFill>
              </a:rPr>
              <a:t>         </a:t>
            </a:r>
            <a:r>
              <a:rPr lang="ru-RU" sz="2000" b="1" dirty="0">
                <a:solidFill>
                  <a:srgbClr val="FF0000"/>
                </a:solidFill>
              </a:rPr>
              <a:t>Важнейшая добродетель воинской дружины – верность.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just">
              <a:lnSpc>
                <a:spcPts val="1700"/>
              </a:lnSpc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Это </a:t>
            </a:r>
            <a:r>
              <a:rPr lang="ru-RU" sz="2000" b="1" dirty="0">
                <a:solidFill>
                  <a:srgbClr val="FF0000"/>
                </a:solidFill>
              </a:rPr>
              <a:t>верность присяге, клятве, слову, данному товарищам по оружию.</a:t>
            </a:r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3898258" cy="2428892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4248150" cy="2633891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62" y="14285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Правила честного поединка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857232"/>
            <a:ext cx="4643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dirty="0" smtClean="0"/>
              <a:t>Разрешено: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b="1" dirty="0" smtClean="0">
                <a:solidFill>
                  <a:srgbClr val="542A00"/>
                </a:solidFill>
              </a:rPr>
              <a:t>Противники договаривались о месте и времени поединка.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dirty="0" smtClean="0">
                <a:solidFill>
                  <a:srgbClr val="542A00"/>
                </a:solidFill>
              </a:rPr>
              <a:t>2)  Если один противник был вооружён хуже другого, следовало его довооружить, чтобы биться на равных.</a:t>
            </a:r>
          </a:p>
          <a:p>
            <a:endParaRPr lang="ru-RU" dirty="0"/>
          </a:p>
        </p:txBody>
      </p:sp>
      <p:pic>
        <p:nvPicPr>
          <p:cNvPr id="8" name="Picture 2" descr="рам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авославный мультфильм Ослябя и Пересвет_WMV V9_WMV V9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291</TotalTime>
  <Words>352</Words>
  <Application>Microsoft Office PowerPoint</Application>
  <PresentationFormat>Экран (4:3)</PresentationFormat>
  <Paragraphs>74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Из кантаты С.С. Прокофьего           «Александр Невский»  Вставайте , люди русские, На славный бой, на смертный бой, Вставайте люди вольные, За нашу землю честную! Живым бойцам – почёт и честь, А мертвым слава – вечная. За отчий дом, за русский край Вставайте, люди русские!  Вставайте, люди русские, На славный бой, на смертный бой, Вставайте, люди вольные, За нашу землю честную!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37</cp:revision>
  <dcterms:created xsi:type="dcterms:W3CDTF">2012-03-08T20:40:49Z</dcterms:created>
  <dcterms:modified xsi:type="dcterms:W3CDTF">2012-03-10T12:44:58Z</dcterms:modified>
</cp:coreProperties>
</file>